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3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9" r:id="rId2"/>
    <p:sldMasterId id="2147483745" r:id="rId3"/>
    <p:sldMasterId id="2147483781" r:id="rId4"/>
  </p:sldMasterIdLst>
  <p:notesMasterIdLst>
    <p:notesMasterId r:id="rId22"/>
  </p:notesMasterIdLst>
  <p:sldIdLst>
    <p:sldId id="336" r:id="rId5"/>
    <p:sldId id="266" r:id="rId6"/>
    <p:sldId id="271" r:id="rId7"/>
    <p:sldId id="324" r:id="rId8"/>
    <p:sldId id="265" r:id="rId9"/>
    <p:sldId id="338" r:id="rId10"/>
    <p:sldId id="339" r:id="rId11"/>
    <p:sldId id="284" r:id="rId12"/>
    <p:sldId id="280" r:id="rId13"/>
    <p:sldId id="281" r:id="rId14"/>
    <p:sldId id="340" r:id="rId15"/>
    <p:sldId id="268" r:id="rId16"/>
    <p:sldId id="334" r:id="rId17"/>
    <p:sldId id="275" r:id="rId18"/>
    <p:sldId id="276" r:id="rId19"/>
    <p:sldId id="288" r:id="rId20"/>
    <p:sldId id="289" r:id="rId2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0" autoAdjust="0"/>
    <p:restoredTop sz="91407"/>
  </p:normalViewPr>
  <p:slideViewPr>
    <p:cSldViewPr snapToGrid="0" snapToObjects="1" showGuides="1">
      <p:cViewPr varScale="1">
        <p:scale>
          <a:sx n="115" d="100"/>
          <a:sy n="115" d="100"/>
        </p:scale>
        <p:origin x="710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9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44549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3301999" y="1467993"/>
            <a:ext cx="2555371" cy="2192783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2" t="28443" r="13568" b="27421"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7" name="BCK_PEG_[01].png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2" t="28443" r="13568" b="27421"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34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29.xml"/><Relationship Id="rId32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28.xml"/><Relationship Id="rId28" Type="http://schemas.openxmlformats.org/officeDocument/2006/relationships/slideLayout" Target="../slideLayouts/slideLayout133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31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7.xml"/><Relationship Id="rId27" Type="http://schemas.openxmlformats.org/officeDocument/2006/relationships/slideLayout" Target="../slideLayouts/slideLayout132.xml"/><Relationship Id="rId30" Type="http://schemas.openxmlformats.org/officeDocument/2006/relationships/slideLayout" Target="../slideLayouts/slideLayout135.xml"/><Relationship Id="rId35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819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822" r:id="rId34"/>
    <p:sldLayoutId id="2147483707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818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823" r:id="rId34"/>
    <p:sldLayoutId id="2147483744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824" r:id="rId34"/>
    <p:sldLayoutId id="2147483780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817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25" r:id="rId34"/>
    <p:sldLayoutId id="2147483816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br-pt/blockchain/platform" TargetMode="External"/><Relationship Id="rId2" Type="http://schemas.openxmlformats.org/officeDocument/2006/relationships/hyperlink" Target="https://www.ibm.com/br-pt/cloud/machine-learning" TargetMode="External"/><Relationship Id="rId1" Type="http://schemas.openxmlformats.org/officeDocument/2006/relationships/slideLayout" Target="../slideLayouts/slideLayout80.xml"/><Relationship Id="rId5" Type="http://schemas.openxmlformats.org/officeDocument/2006/relationships/hyperlink" Target="https://cloud.ibm.com/catalog" TargetMode="External"/><Relationship Id="rId4" Type="http://schemas.openxmlformats.org/officeDocument/2006/relationships/hyperlink" Target="https://github.com/plcpinho/talknlab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hyperlink" Target="https://cloud.ibm.com/" TargetMode="Externa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IBM </a:t>
            </a:r>
            <a:r>
              <a:rPr lang="de-DE" dirty="0" err="1"/>
              <a:t>Talk‘n‘Labs</a:t>
            </a:r>
            <a:r>
              <a:rPr lang="de-DE" dirty="0"/>
              <a:t> 2019 – Cloud, Data &amp; A.I.  /  11 de </a:t>
            </a:r>
            <a:r>
              <a:rPr lang="de-DE" dirty="0" err="1"/>
              <a:t>outubro</a:t>
            </a:r>
            <a:r>
              <a:rPr lang="de-DE" dirty="0"/>
              <a:t>, 2019 / © 2019 IBM Corporation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Inteligência</a:t>
            </a:r>
            <a:r>
              <a:rPr lang="en-US" dirty="0"/>
              <a:t> Artificial e Blockchain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Prática</a:t>
            </a:r>
            <a:br>
              <a:rPr lang="en-US" dirty="0"/>
            </a:br>
            <a:br>
              <a:rPr lang="en-US" dirty="0"/>
            </a:br>
            <a:r>
              <a:rPr lang="en-US" sz="1600" b="0" dirty="0"/>
              <a:t>—</a:t>
            </a:r>
            <a:br>
              <a:rPr lang="en-US" sz="1600" b="0" dirty="0"/>
            </a:br>
            <a:r>
              <a:rPr lang="en-US" sz="1600" b="0" dirty="0"/>
              <a:t>Paulo Coronado</a:t>
            </a:r>
            <a:br>
              <a:rPr lang="en-US" sz="1600" b="0" dirty="0"/>
            </a:br>
            <a:r>
              <a:rPr lang="en-US" sz="1600" b="0" dirty="0"/>
              <a:t>Developer Architect – CTO Office IBM Brazil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56673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7"/>
          </p:nvPr>
        </p:nvSpPr>
        <p:spPr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1"/>
            <a:tileRect/>
          </a:gradFill>
        </p:spPr>
        <p:txBody>
          <a:bodyPr/>
          <a:lstStyle/>
          <a:p>
            <a:r>
              <a:rPr lang="pt-BR" sz="1600" dirty="0"/>
              <a:t>Transparência entre entidades (concessinárias, governo, DER etc.)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3203713" cy="734540"/>
          </a:xfrm>
        </p:spPr>
        <p:txBody>
          <a:bodyPr/>
          <a:lstStyle/>
          <a:p>
            <a:r>
              <a:rPr lang="en-US" sz="2000" dirty="0" err="1"/>
              <a:t>Problemas</a:t>
            </a:r>
            <a:r>
              <a:rPr lang="en-US" sz="2000" dirty="0"/>
              <a:t> a </a:t>
            </a:r>
            <a:r>
              <a:rPr lang="en-US" sz="2000" dirty="0" err="1"/>
              <a:t>serem</a:t>
            </a:r>
            <a:r>
              <a:rPr lang="en-US" sz="2000" dirty="0"/>
              <a:t> </a:t>
            </a:r>
            <a:r>
              <a:rPr lang="en-US" sz="2000" dirty="0" err="1"/>
              <a:t>solucionados</a:t>
            </a:r>
            <a:r>
              <a:rPr lang="en-US" sz="2000" dirty="0"/>
              <a:t> </a:t>
            </a:r>
            <a:r>
              <a:rPr lang="en-US" sz="2000" dirty="0" err="1"/>
              <a:t>nos</a:t>
            </a:r>
            <a:r>
              <a:rPr lang="en-US" sz="2000" dirty="0"/>
              <a:t> </a:t>
            </a:r>
            <a:r>
              <a:rPr lang="en-US" sz="2000" dirty="0" err="1"/>
              <a:t>pedágios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pt-BR" sz="1600" dirty="0"/>
              <a:t>Vulnerabilidade do sistema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1"/>
            <a:tileRect/>
          </a:gradFill>
        </p:spPr>
        <p:txBody>
          <a:bodyPr/>
          <a:lstStyle/>
          <a:p>
            <a:r>
              <a:rPr lang="pt-BR" sz="1600" dirty="0"/>
              <a:t>Cobrança ineficiente de tarifas</a:t>
            </a:r>
          </a:p>
        </p:txBody>
      </p:sp>
      <p:pic>
        <p:nvPicPr>
          <p:cNvPr id="11" name="Picture 2" descr="https://multimidia.gazetadopovo.com.br/media/redacao/2017/12/1514471057_pedagio-desktop.png">
            <a:extLst>
              <a:ext uri="{FF2B5EF4-FFF2-40B4-BE49-F238E27FC236}">
                <a16:creationId xmlns:a16="http://schemas.microsoft.com/office/drawing/2014/main" id="{4CE8959C-F9D6-42BE-8837-F7F60016C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1" b="4333"/>
          <a:stretch/>
        </p:blipFill>
        <p:spPr bwMode="auto">
          <a:xfrm>
            <a:off x="136204" y="1422863"/>
            <a:ext cx="4299591" cy="32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881139-2760-4242-9025-713B23992ECE}"/>
              </a:ext>
            </a:extLst>
          </p:cNvPr>
          <p:cNvSpPr txBox="1"/>
          <p:nvPr/>
        </p:nvSpPr>
        <p:spPr>
          <a:xfrm>
            <a:off x="157369" y="1016253"/>
            <a:ext cx="3346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 cada R$ 1,00 que você paga: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49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7" grpId="0" uiExpand="1" build="p" animBg="1"/>
      <p:bldP spid="8" grpId="0" uiExpand="1" build="p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da </a:t>
            </a:r>
            <a:r>
              <a:rPr lang="en-US" dirty="0" err="1"/>
              <a:t>solução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FC04DC-A32A-4F53-BA46-A74E8065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36" y="869180"/>
            <a:ext cx="7407327" cy="370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9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/>
            </a:gs>
            <a:gs pos="100000">
              <a:schemeClr val="accent3">
                <a:lumMod val="5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Rede Blockchain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9338" y="629386"/>
            <a:ext cx="4114800" cy="3108960"/>
          </a:xfrm>
        </p:spPr>
        <p:txBody>
          <a:bodyPr/>
          <a:lstStyle/>
          <a:p>
            <a:endParaRPr lang="en-US" sz="10400" b="0" dirty="0">
              <a:latin typeface="IBM Plex Mono" charset="0"/>
            </a:endParaRPr>
          </a:p>
          <a:p>
            <a:r>
              <a:rPr lang="en-US" sz="15000" b="0" dirty="0">
                <a:latin typeface="IBM Plex Mono" charset="0"/>
              </a:rPr>
              <a:t>&lt;2s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302603-8395-4680-B4D7-057C8EE36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2" y="519287"/>
            <a:ext cx="4027136" cy="4104926"/>
          </a:xfrm>
          <a:prstGeom prst="round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EF97952A-051B-4FB8-AB08-9AE4E8F95D87}"/>
              </a:ext>
            </a:extLst>
          </p:cNvPr>
          <p:cNvSpPr txBox="1">
            <a:spLocks/>
          </p:cNvSpPr>
          <p:nvPr/>
        </p:nvSpPr>
        <p:spPr>
          <a:xfrm>
            <a:off x="228600" y="1465819"/>
            <a:ext cx="2806148" cy="100380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800" dirty="0" err="1"/>
              <a:t>Rastreabilidade</a:t>
            </a:r>
            <a:r>
              <a:rPr lang="en-US" sz="1800" dirty="0"/>
              <a:t> de </a:t>
            </a:r>
            <a:r>
              <a:rPr lang="en-US" sz="1800" dirty="0" err="1"/>
              <a:t>transações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466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6039676" cy="4473575"/>
          </a:xfrm>
        </p:spPr>
        <p:txBody>
          <a:bodyPr/>
          <a:lstStyle/>
          <a:p>
            <a:r>
              <a:rPr lang="en-US" b="0" dirty="0"/>
              <a:t>It’s code time!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pic>
        <p:nvPicPr>
          <p:cNvPr id="2058" name="Picture 10" descr="Resultado de imagem para hacker gif">
            <a:extLst>
              <a:ext uri="{FF2B5EF4-FFF2-40B4-BE49-F238E27FC236}">
                <a16:creationId xmlns:a16="http://schemas.microsoft.com/office/drawing/2014/main" id="{5EEF3594-02FD-43BF-B071-1AC1175ECB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21488"/>
            <a:ext cx="3659020" cy="204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48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</a:t>
            </a:r>
            <a:r>
              <a:rPr lang="en-US" dirty="0" err="1"/>
              <a:t>Relevantes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/>
          <a:p>
            <a:r>
              <a:rPr lang="en-US" b="1" dirty="0" err="1"/>
              <a:t>Tecnologias</a:t>
            </a:r>
            <a:r>
              <a:rPr lang="en-US" b="1" dirty="0"/>
              <a:t>:</a:t>
            </a:r>
          </a:p>
          <a:p>
            <a:endParaRPr lang="en-US" sz="1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Watson Machine Learning</a:t>
            </a:r>
          </a:p>
          <a:p>
            <a:r>
              <a:rPr lang="en-US" sz="1400" dirty="0">
                <a:hlinkClick r:id="rId2"/>
              </a:rPr>
              <a:t>https://www.ibm.com/br-pt/cloud/machine-learning</a:t>
            </a:r>
            <a:endParaRPr lang="en-US" sz="1400" dirty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IBM Blockchain Platform</a:t>
            </a:r>
          </a:p>
          <a:p>
            <a:r>
              <a:rPr lang="en-US" sz="1400" dirty="0">
                <a:hlinkClick r:id="rId3"/>
              </a:rPr>
              <a:t>https://www.ibm.com/br-pt/blockchain/platform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Para </a:t>
            </a:r>
            <a:r>
              <a:rPr lang="en-US" b="1" dirty="0" err="1"/>
              <a:t>este</a:t>
            </a:r>
            <a:r>
              <a:rPr lang="en-US" b="1" dirty="0"/>
              <a:t> </a:t>
            </a:r>
            <a:r>
              <a:rPr lang="en-US" b="1" dirty="0" err="1"/>
              <a:t>Laboratório</a:t>
            </a:r>
            <a:r>
              <a:rPr lang="en-US" b="1" dirty="0"/>
              <a:t>:</a:t>
            </a:r>
          </a:p>
          <a:p>
            <a:endParaRPr lang="en-US" sz="1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GitHub Tutorial:</a:t>
            </a:r>
          </a:p>
          <a:p>
            <a:r>
              <a:rPr lang="en-US" sz="1400" dirty="0">
                <a:hlinkClick r:id="rId4"/>
              </a:rPr>
              <a:t>https://github.com/plcpinho/talknlabs</a:t>
            </a:r>
            <a:endParaRPr lang="en-US" sz="1400" dirty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Catálogo</a:t>
            </a:r>
            <a:r>
              <a:rPr lang="en-US" sz="1400" dirty="0"/>
              <a:t> IBM Cloud:</a:t>
            </a:r>
          </a:p>
          <a:p>
            <a:r>
              <a:rPr lang="en-US" sz="1400" dirty="0">
                <a:hlinkClick r:id="rId5"/>
              </a:rPr>
              <a:t>https://cloud.ibm.com/catalog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CFC11A-746D-4039-8F2E-26A92A63544E}"/>
              </a:ext>
            </a:extLst>
          </p:cNvPr>
          <p:cNvSpPr/>
          <p:nvPr/>
        </p:nvSpPr>
        <p:spPr>
          <a:xfrm>
            <a:off x="132520" y="1664831"/>
            <a:ext cx="3299793" cy="815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471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800600" y="1394029"/>
            <a:ext cx="1828800" cy="3337992"/>
          </a:xfrm>
        </p:spPr>
        <p:txBody>
          <a:bodyPr/>
          <a:lstStyle/>
          <a:p>
            <a:r>
              <a:rPr lang="en-US" b="1" dirty="0"/>
              <a:t>I.A. + Blockchain</a:t>
            </a:r>
          </a:p>
          <a:p>
            <a:pPr lvl="1"/>
            <a:r>
              <a:rPr lang="en-US" dirty="0"/>
              <a:t>São </a:t>
            </a:r>
            <a:r>
              <a:rPr lang="en-US" dirty="0" err="1"/>
              <a:t>tecnologias</a:t>
            </a:r>
            <a:r>
              <a:rPr lang="en-US" dirty="0"/>
              <a:t> </a:t>
            </a:r>
            <a:r>
              <a:rPr lang="en-US" dirty="0" err="1"/>
              <a:t>complementares</a:t>
            </a:r>
            <a:r>
              <a:rPr lang="en-US" dirty="0"/>
              <a:t> com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sinergia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394029"/>
            <a:ext cx="1828800" cy="3337992"/>
          </a:xfrm>
        </p:spPr>
        <p:txBody>
          <a:bodyPr/>
          <a:lstStyle/>
          <a:p>
            <a:r>
              <a:rPr lang="pt-BR" b="1" dirty="0"/>
              <a:t>Modelo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Desenvolvimento</a:t>
            </a:r>
            <a:r>
              <a:rPr lang="en-US" dirty="0">
                <a:solidFill>
                  <a:srgbClr val="000000"/>
                </a:solidFill>
              </a:rPr>
              <a:t> do </a:t>
            </a:r>
            <a:r>
              <a:rPr lang="en-US" dirty="0" err="1">
                <a:solidFill>
                  <a:srgbClr val="000000"/>
                </a:solidFill>
              </a:rPr>
              <a:t>processo</a:t>
            </a:r>
            <a:r>
              <a:rPr lang="en-US" dirty="0">
                <a:solidFill>
                  <a:srgbClr val="000000"/>
                </a:solidFill>
              </a:rPr>
              <a:t> de: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Aquisição</a:t>
            </a:r>
            <a:r>
              <a:rPr lang="en-US" dirty="0">
                <a:solidFill>
                  <a:srgbClr val="000000"/>
                </a:solidFill>
              </a:rPr>
              <a:t> de dados &gt; </a:t>
            </a:r>
            <a:r>
              <a:rPr lang="en-US" dirty="0" err="1">
                <a:solidFill>
                  <a:srgbClr val="000000"/>
                </a:solidFill>
              </a:rPr>
              <a:t>Anotação</a:t>
            </a:r>
            <a:r>
              <a:rPr lang="en-US" dirty="0">
                <a:solidFill>
                  <a:srgbClr val="000000"/>
                </a:solidFill>
              </a:rPr>
              <a:t> das imagens &gt; </a:t>
            </a:r>
            <a:r>
              <a:rPr lang="en-US" dirty="0" err="1">
                <a:solidFill>
                  <a:srgbClr val="000000"/>
                </a:solidFill>
              </a:rPr>
              <a:t>Treinamento</a:t>
            </a:r>
            <a:r>
              <a:rPr lang="en-US" dirty="0">
                <a:solidFill>
                  <a:srgbClr val="000000"/>
                </a:solidFill>
              </a:rPr>
              <a:t> do </a:t>
            </a:r>
            <a:r>
              <a:rPr lang="en-US" dirty="0" err="1">
                <a:solidFill>
                  <a:srgbClr val="000000"/>
                </a:solidFill>
              </a:rPr>
              <a:t>modelo</a:t>
            </a:r>
            <a:endParaRPr lang="en-US" i="1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394029"/>
            <a:ext cx="1828800" cy="3337992"/>
          </a:xfrm>
        </p:spPr>
        <p:txBody>
          <a:bodyPr/>
          <a:lstStyle/>
          <a:p>
            <a:r>
              <a:rPr lang="en-US" b="1" dirty="0"/>
              <a:t>Blockchain</a:t>
            </a:r>
          </a:p>
          <a:p>
            <a:pPr lvl="1"/>
            <a:r>
              <a:rPr lang="en-US" dirty="0" err="1"/>
              <a:t>Conexão</a:t>
            </a:r>
            <a:r>
              <a:rPr lang="en-US" dirty="0"/>
              <a:t> de </a:t>
            </a:r>
            <a:r>
              <a:rPr lang="en-US" dirty="0" err="1"/>
              <a:t>realização</a:t>
            </a:r>
            <a:r>
              <a:rPr lang="en-US" dirty="0"/>
              <a:t> de </a:t>
            </a:r>
            <a:r>
              <a:rPr lang="en-US" dirty="0" err="1"/>
              <a:t>transações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rede Blockchain.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7086600" y="1394029"/>
            <a:ext cx="1828800" cy="3337992"/>
          </a:xfrm>
        </p:spPr>
        <p:txBody>
          <a:bodyPr/>
          <a:lstStyle/>
          <a:p>
            <a:r>
              <a:rPr lang="pt-BR" b="1" dirty="0"/>
              <a:t>Web App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Integração</a:t>
            </a:r>
            <a:r>
              <a:rPr lang="en-US" dirty="0">
                <a:solidFill>
                  <a:srgbClr val="000000"/>
                </a:solidFill>
              </a:rPr>
              <a:t> das </a:t>
            </a:r>
            <a:r>
              <a:rPr lang="en-US" dirty="0" err="1">
                <a:solidFill>
                  <a:srgbClr val="000000"/>
                </a:solidFill>
              </a:rPr>
              <a:t>tecnologias</a:t>
            </a:r>
            <a:r>
              <a:rPr lang="en-US" dirty="0">
                <a:solidFill>
                  <a:srgbClr val="000000"/>
                </a:solidFill>
              </a:rPr>
              <a:t> e </a:t>
            </a:r>
            <a:r>
              <a:rPr lang="en-US" dirty="0" err="1">
                <a:solidFill>
                  <a:srgbClr val="000000"/>
                </a:solidFill>
              </a:rPr>
              <a:t>criação</a:t>
            </a:r>
            <a:r>
              <a:rPr lang="en-US" dirty="0">
                <a:solidFill>
                  <a:srgbClr val="000000"/>
                </a:solidFill>
              </a:rPr>
              <a:t> de </a:t>
            </a:r>
            <a:r>
              <a:rPr lang="en-US" dirty="0" err="1">
                <a:solidFill>
                  <a:srgbClr val="000000"/>
                </a:solidFill>
              </a:rPr>
              <a:t>uma</a:t>
            </a:r>
            <a:r>
              <a:rPr lang="en-US" dirty="0">
                <a:solidFill>
                  <a:srgbClr val="000000"/>
                </a:solidFill>
              </a:rPr>
              <a:t> interface web para </a:t>
            </a:r>
            <a:r>
              <a:rPr lang="en-US" dirty="0" err="1">
                <a:solidFill>
                  <a:srgbClr val="000000"/>
                </a:solidFill>
              </a:rPr>
              <a:t>visualização</a:t>
            </a:r>
            <a:r>
              <a:rPr lang="en-US" dirty="0">
                <a:solidFill>
                  <a:srgbClr val="000000"/>
                </a:solidFill>
              </a:rPr>
              <a:t> dos </a:t>
            </a:r>
            <a:r>
              <a:rPr lang="en-US" dirty="0" err="1">
                <a:solidFill>
                  <a:srgbClr val="000000"/>
                </a:solidFill>
              </a:rPr>
              <a:t>resultados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3D4A89F-3945-49CF-9F66-A83C4292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err="1"/>
              <a:t>Resumo</a:t>
            </a:r>
            <a:r>
              <a:rPr lang="en-US" dirty="0"/>
              <a:t> do </a:t>
            </a:r>
            <a:r>
              <a:rPr lang="en-US" dirty="0" err="1"/>
              <a:t>Laboratório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6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8" grpId="0" build="p"/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Obrigado</a:t>
            </a:r>
            <a:r>
              <a:rPr lang="en-US" dirty="0"/>
              <a:t>!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400" dirty="0"/>
              <a:t>Paulo Coronado</a:t>
            </a:r>
          </a:p>
          <a:p>
            <a:r>
              <a:rPr lang="en-US" sz="1400" dirty="0"/>
              <a:t>Developer &amp; Architect – CTO Office IBM Brazil</a:t>
            </a:r>
          </a:p>
          <a:p>
            <a:r>
              <a:rPr lang="en-US" sz="1400" dirty="0"/>
              <a:t>—</a:t>
            </a:r>
          </a:p>
          <a:p>
            <a:r>
              <a:rPr lang="en-US" sz="1400" dirty="0"/>
              <a:t>pcoronado@ibm.com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1997BE-3099-4111-A147-728C92F1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34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7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/>
            </a:gs>
            <a:gs pos="99000">
              <a:schemeClr val="accent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5081226" cy="3584448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Pré-requisitos</a:t>
            </a:r>
            <a:r>
              <a:rPr lang="en-US" b="1" dirty="0"/>
              <a:t> e </a:t>
            </a:r>
            <a:r>
              <a:rPr lang="en-US" b="1" dirty="0" err="1"/>
              <a:t>Tecnologias</a:t>
            </a:r>
            <a:r>
              <a:rPr lang="en-US" dirty="0"/>
              <a:t>	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Introdução</a:t>
            </a:r>
            <a:r>
              <a:rPr lang="en-US" b="1" dirty="0"/>
              <a:t>:</a:t>
            </a:r>
          </a:p>
          <a:p>
            <a:pPr marL="515938" lvl="1" indent="-342900">
              <a:lnSpc>
                <a:spcPct val="150000"/>
              </a:lnSpc>
              <a:buFont typeface="+mj-lt"/>
              <a:buAutoNum type="alphaLcPeriod"/>
            </a:pPr>
            <a:r>
              <a:rPr lang="en-US" dirty="0" err="1"/>
              <a:t>Inteligência</a:t>
            </a:r>
            <a:r>
              <a:rPr lang="en-US" dirty="0"/>
              <a:t> Artificial </a:t>
            </a:r>
            <a:r>
              <a:rPr lang="en-US" dirty="0" err="1"/>
              <a:t>Aplicada</a:t>
            </a:r>
            <a:endParaRPr lang="en-US" dirty="0"/>
          </a:p>
          <a:p>
            <a:pPr marL="515938" lvl="1" indent="-342900">
              <a:lnSpc>
                <a:spcPct val="150000"/>
              </a:lnSpc>
              <a:buFont typeface="+mj-lt"/>
              <a:buAutoNum type="alphaLcPeriod"/>
            </a:pPr>
            <a:r>
              <a:rPr lang="en-US" dirty="0"/>
              <a:t>Blockchain </a:t>
            </a:r>
            <a:r>
              <a:rPr lang="en-US" dirty="0" err="1"/>
              <a:t>Aplicada</a:t>
            </a:r>
            <a:endParaRPr lang="en-US" dirty="0"/>
          </a:p>
          <a:p>
            <a:pPr marL="515938" lvl="1" indent="-342900">
              <a:lnSpc>
                <a:spcPct val="150000"/>
              </a:lnSpc>
              <a:buFont typeface="+mj-lt"/>
              <a:buAutoNum type="alphaLcPeriod"/>
            </a:pPr>
            <a:r>
              <a:rPr lang="en-US" dirty="0" err="1"/>
              <a:t>Problema</a:t>
            </a:r>
            <a:r>
              <a:rPr lang="en-US" dirty="0"/>
              <a:t> a ser </a:t>
            </a:r>
            <a:r>
              <a:rPr lang="en-US" dirty="0" err="1"/>
              <a:t>solucionado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Desenvolvimento</a:t>
            </a:r>
            <a:r>
              <a:rPr lang="en-US" b="1" dirty="0"/>
              <a:t>:</a:t>
            </a:r>
          </a:p>
          <a:p>
            <a:pPr marL="515938" lvl="1" indent="-342900">
              <a:lnSpc>
                <a:spcPct val="150000"/>
              </a:lnSpc>
              <a:buFont typeface="+mj-lt"/>
              <a:buAutoNum type="alphaLcPeriod"/>
            </a:pP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Detecção</a:t>
            </a:r>
            <a:r>
              <a:rPr lang="en-US" dirty="0"/>
              <a:t> de </a:t>
            </a:r>
            <a:r>
              <a:rPr lang="en-US" dirty="0" err="1"/>
              <a:t>Objetos</a:t>
            </a:r>
            <a:endParaRPr lang="en-US" dirty="0"/>
          </a:p>
          <a:p>
            <a:pPr marL="796925" lvl="2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 err="1"/>
              <a:t>Anotando</a:t>
            </a:r>
            <a:r>
              <a:rPr lang="en-US" dirty="0"/>
              <a:t> imagens com Cloud Annotations Tool</a:t>
            </a:r>
          </a:p>
          <a:p>
            <a:pPr marL="796925" lvl="2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 err="1"/>
              <a:t>Treinando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com Watson Machine Learning</a:t>
            </a:r>
          </a:p>
          <a:p>
            <a:pPr marL="573088" lvl="1" indent="-400050">
              <a:lnSpc>
                <a:spcPct val="150000"/>
              </a:lnSpc>
              <a:buFont typeface="+mj-lt"/>
              <a:buAutoNum type="alphaLcPeriod"/>
            </a:pPr>
            <a:r>
              <a:rPr lang="en-US" dirty="0" err="1"/>
              <a:t>Conectando</a:t>
            </a:r>
            <a:r>
              <a:rPr lang="en-US" dirty="0"/>
              <a:t> </a:t>
            </a:r>
            <a:r>
              <a:rPr lang="en-US" dirty="0" err="1"/>
              <a:t>webapp</a:t>
            </a:r>
            <a:r>
              <a:rPr lang="en-US" dirty="0"/>
              <a:t> à rede Blockchain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32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accent3">
                <a:lumMod val="75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9BD2A2-112A-4FF1-8F62-D4055B4EB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 err="1"/>
              <a:t>Pré-requisitos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5D261F0-A5D6-42E1-8270-1316E8E342AB}"/>
              </a:ext>
            </a:extLst>
          </p:cNvPr>
          <p:cNvSpPr txBox="1">
            <a:spLocks/>
          </p:cNvSpPr>
          <p:nvPr/>
        </p:nvSpPr>
        <p:spPr>
          <a:xfrm>
            <a:off x="228600" y="874931"/>
            <a:ext cx="6645166" cy="85572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Conta IBM Cloud: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https://cloud.ibm.com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Node.js – </a:t>
            </a:r>
            <a:r>
              <a:rPr lang="en-US" dirty="0" err="1"/>
              <a:t>versão</a:t>
            </a:r>
            <a:r>
              <a:rPr lang="en-US" dirty="0"/>
              <a:t> 8.10.0 </a:t>
            </a:r>
            <a:r>
              <a:rPr lang="en-US" dirty="0" err="1"/>
              <a:t>ou</a:t>
            </a:r>
            <a:r>
              <a:rPr lang="en-US" dirty="0"/>
              <a:t> superior: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https://nodejs.org/en/download/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Usuários</a:t>
            </a:r>
            <a:r>
              <a:rPr lang="en-US" b="1" dirty="0"/>
              <a:t> Windows: </a:t>
            </a:r>
            <a:r>
              <a:rPr lang="en-US" b="1" dirty="0" err="1"/>
              <a:t>npm</a:t>
            </a:r>
            <a:r>
              <a:rPr lang="en-US" b="1" dirty="0"/>
              <a:t> install --global windows-build-tools </a:t>
            </a:r>
            <a:endParaRPr lang="pt-BR" b="1" dirty="0"/>
          </a:p>
          <a:p>
            <a:endParaRPr lang="pt-B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0E1CA3-B00A-41C2-80A9-7A9D8FD98EAB}"/>
              </a:ext>
            </a:extLst>
          </p:cNvPr>
          <p:cNvSpPr txBox="1">
            <a:spLocks/>
          </p:cNvSpPr>
          <p:nvPr/>
        </p:nvSpPr>
        <p:spPr>
          <a:xfrm>
            <a:off x="228600" y="2143887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17475" indent="-117475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 err="1"/>
              <a:t>Tecnologias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6FED1A1-CA67-43F6-A314-2562158CBFFF}"/>
              </a:ext>
            </a:extLst>
          </p:cNvPr>
          <p:cNvSpPr txBox="1">
            <a:spLocks/>
          </p:cNvSpPr>
          <p:nvPr/>
        </p:nvSpPr>
        <p:spPr>
          <a:xfrm>
            <a:off x="228600" y="2768346"/>
            <a:ext cx="6645166" cy="1384371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Watson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IBM Blockchain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IBM Object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TensorFlow.js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2CA831-6FE1-4CBD-AC21-DF6EF543C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694" y="2318521"/>
            <a:ext cx="5050483" cy="228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6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 err="1">
                <a:latin typeface="+mj-lt"/>
              </a:rPr>
              <a:t>Inteligência</a:t>
            </a:r>
            <a:r>
              <a:rPr lang="en-US" sz="2400" dirty="0">
                <a:latin typeface="+mj-lt"/>
              </a:rPr>
              <a:t> Artificial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“Arte de criar máquinas inteligentes para realizar tarefas como seres humanos.”</a:t>
            </a:r>
          </a:p>
          <a:p>
            <a:endParaRPr lang="en-US" dirty="0"/>
          </a:p>
          <a:p>
            <a:pPr lvl="1"/>
            <a:r>
              <a:rPr lang="en-US" dirty="0" err="1"/>
              <a:t>Predição</a:t>
            </a:r>
            <a:r>
              <a:rPr lang="en-US" dirty="0"/>
              <a:t>/</a:t>
            </a:r>
            <a:r>
              <a:rPr lang="en-US" dirty="0" err="1"/>
              <a:t>classificação</a:t>
            </a:r>
            <a:r>
              <a:rPr lang="en-US" dirty="0"/>
              <a:t> de dados;</a:t>
            </a:r>
          </a:p>
          <a:p>
            <a:pPr lvl="1"/>
            <a:r>
              <a:rPr lang="en-US" dirty="0" err="1"/>
              <a:t>Aprendizado</a:t>
            </a:r>
            <a:r>
              <a:rPr lang="en-US" dirty="0"/>
              <a:t> com o </a:t>
            </a:r>
            <a:r>
              <a:rPr lang="en-US" dirty="0" err="1"/>
              <a:t>ambiente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Speech Recognition;</a:t>
            </a:r>
          </a:p>
          <a:p>
            <a:pPr lvl="1"/>
            <a:r>
              <a:rPr lang="en-US" b="1" dirty="0" err="1"/>
              <a:t>Detecção</a:t>
            </a:r>
            <a:r>
              <a:rPr lang="en-US" b="1" dirty="0"/>
              <a:t> de </a:t>
            </a:r>
            <a:r>
              <a:rPr lang="en-US" b="1" dirty="0" err="1"/>
              <a:t>objetos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2052" name="Picture 4" descr="Resultado de imagem para autonomous vehicles">
            <a:extLst>
              <a:ext uri="{FF2B5EF4-FFF2-40B4-BE49-F238E27FC236}">
                <a16:creationId xmlns:a16="http://schemas.microsoft.com/office/drawing/2014/main" id="{E68B8DC4-579F-4DD0-9C99-CA49722AE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033" y="2571751"/>
            <a:ext cx="458096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ultado de imagem para data analytics">
            <a:extLst>
              <a:ext uri="{FF2B5EF4-FFF2-40B4-BE49-F238E27FC236}">
                <a16:creationId xmlns:a16="http://schemas.microsoft.com/office/drawing/2014/main" id="{B3D2A8C4-F105-456F-BEDC-A136A4A5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033" y="0"/>
            <a:ext cx="2303936" cy="257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AI-generated image Google">
            <a:extLst>
              <a:ext uri="{FF2B5EF4-FFF2-40B4-BE49-F238E27FC236}">
                <a16:creationId xmlns:a16="http://schemas.microsoft.com/office/drawing/2014/main" id="{6DABE223-F87B-4933-AAF4-629B75891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0" r="19994"/>
          <a:stretch/>
        </p:blipFill>
        <p:spPr bwMode="auto">
          <a:xfrm>
            <a:off x="6857999" y="0"/>
            <a:ext cx="2294965" cy="257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8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9000">
              <a:schemeClr val="accent2">
                <a:lumMod val="5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1168"/>
            <a:ext cx="4765916" cy="4493752"/>
          </a:xfrm>
        </p:spPr>
        <p:txBody>
          <a:bodyPr/>
          <a:lstStyle/>
          <a:p>
            <a:r>
              <a:rPr lang="en-US" dirty="0" err="1"/>
              <a:t>Transferência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A6C4C5-3A17-47EF-8A5A-FB353AD4E04F}"/>
              </a:ext>
            </a:extLst>
          </p:cNvPr>
          <p:cNvGrpSpPr/>
          <p:nvPr/>
        </p:nvGrpSpPr>
        <p:grpSpPr>
          <a:xfrm>
            <a:off x="228600" y="996546"/>
            <a:ext cx="8644398" cy="2549678"/>
            <a:chOff x="108617" y="794747"/>
            <a:chExt cx="8644398" cy="254967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74FF074-FDDC-4ED2-ADD7-23DC8148B57D}"/>
                </a:ext>
              </a:extLst>
            </p:cNvPr>
            <p:cNvSpPr/>
            <p:nvPr/>
          </p:nvSpPr>
          <p:spPr>
            <a:xfrm>
              <a:off x="108617" y="794747"/>
              <a:ext cx="8644398" cy="2549677"/>
            </a:xfrm>
            <a:prstGeom prst="roundRect">
              <a:avLst/>
            </a:prstGeom>
            <a:solidFill>
              <a:schemeClr val="bg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6" name="Picture 2" descr="Resultado de imagem para transfer learning">
              <a:extLst>
                <a:ext uri="{FF2B5EF4-FFF2-40B4-BE49-F238E27FC236}">
                  <a16:creationId xmlns:a16="http://schemas.microsoft.com/office/drawing/2014/main" id="{592A9334-6932-48FC-AE75-82802687A4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01"/>
            <a:stretch/>
          </p:blipFill>
          <p:spPr bwMode="auto">
            <a:xfrm>
              <a:off x="228600" y="926307"/>
              <a:ext cx="8461188" cy="2418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9510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9000">
              <a:schemeClr val="accent2">
                <a:lumMod val="5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D5C187-D602-443F-B810-F62A91242B6A}"/>
              </a:ext>
            </a:extLst>
          </p:cNvPr>
          <p:cNvGrpSpPr/>
          <p:nvPr/>
        </p:nvGrpSpPr>
        <p:grpSpPr>
          <a:xfrm>
            <a:off x="1601776" y="368191"/>
            <a:ext cx="5940447" cy="4259382"/>
            <a:chOff x="1601776" y="438742"/>
            <a:chExt cx="5940447" cy="425938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BD4746E-AEFE-441C-A1C6-4BBDD8492C58}"/>
                </a:ext>
              </a:extLst>
            </p:cNvPr>
            <p:cNvSpPr/>
            <p:nvPr/>
          </p:nvSpPr>
          <p:spPr>
            <a:xfrm>
              <a:off x="1601776" y="438742"/>
              <a:ext cx="5940447" cy="4259382"/>
            </a:xfrm>
            <a:prstGeom prst="roundRect">
              <a:avLst/>
            </a:prstGeom>
            <a:solidFill>
              <a:schemeClr val="bg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11" name="Picture 4" descr="Resultado de imagem para deep layers image neural network">
              <a:extLst>
                <a:ext uri="{FF2B5EF4-FFF2-40B4-BE49-F238E27FC236}">
                  <a16:creationId xmlns:a16="http://schemas.microsoft.com/office/drawing/2014/main" id="{8C2C9FF2-71BC-40B2-B8BF-1132F64A5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9259" y="515926"/>
              <a:ext cx="5005482" cy="411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153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Forma de armazenamento de dados</a:t>
            </a:r>
          </a:p>
          <a:p>
            <a:endParaRPr lang="en-US" dirty="0"/>
          </a:p>
          <a:p>
            <a:r>
              <a:rPr lang="en-US" dirty="0" err="1"/>
              <a:t>Características</a:t>
            </a:r>
            <a:r>
              <a:rPr lang="en-US" dirty="0"/>
              <a:t>:</a:t>
            </a:r>
          </a:p>
          <a:p>
            <a:pPr lvl="1"/>
            <a:r>
              <a:rPr lang="en-US" b="1" dirty="0" err="1"/>
              <a:t>Distribuída</a:t>
            </a:r>
            <a:r>
              <a:rPr lang="en-US" dirty="0"/>
              <a:t>;</a:t>
            </a:r>
          </a:p>
          <a:p>
            <a:pPr lvl="1"/>
            <a:r>
              <a:rPr lang="en-US" b="1" dirty="0" err="1"/>
              <a:t>Imutável</a:t>
            </a:r>
            <a:r>
              <a:rPr lang="en-US" dirty="0"/>
              <a:t>;</a:t>
            </a:r>
          </a:p>
          <a:p>
            <a:pPr lvl="1"/>
            <a:r>
              <a:rPr lang="en-US" b="1" dirty="0"/>
              <a:t>Segura</a:t>
            </a:r>
            <a:r>
              <a:rPr lang="en-US" dirty="0"/>
              <a:t> - </a:t>
            </a:r>
            <a:r>
              <a:rPr lang="en-US" dirty="0" err="1"/>
              <a:t>garante</a:t>
            </a:r>
            <a:r>
              <a:rPr lang="en-US" dirty="0"/>
              <a:t> </a:t>
            </a:r>
            <a:r>
              <a:rPr lang="en-US" dirty="0" err="1"/>
              <a:t>confiança</a:t>
            </a:r>
            <a:r>
              <a:rPr lang="en-US" dirty="0"/>
              <a:t>/</a:t>
            </a:r>
            <a:r>
              <a:rPr lang="en-US" dirty="0" err="1"/>
              <a:t>lealdade</a:t>
            </a:r>
            <a:r>
              <a:rPr lang="en-US" dirty="0"/>
              <a:t> entre </a:t>
            </a:r>
            <a:r>
              <a:rPr lang="en-US" dirty="0" err="1"/>
              <a:t>participantes</a:t>
            </a:r>
            <a:r>
              <a:rPr lang="en-US" dirty="0"/>
              <a:t>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3076" name="Picture 4" descr="Resultado de imagem para blockchain">
            <a:extLst>
              <a:ext uri="{FF2B5EF4-FFF2-40B4-BE49-F238E27FC236}">
                <a16:creationId xmlns:a16="http://schemas.microsoft.com/office/drawing/2014/main" id="{4E72610D-68EC-4A3D-AA5C-74B14AF3B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63"/>
          <a:stretch/>
        </p:blipFill>
        <p:spPr bwMode="auto">
          <a:xfrm>
            <a:off x="6858000" y="0"/>
            <a:ext cx="2286000" cy="257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blockchain">
            <a:extLst>
              <a:ext uri="{FF2B5EF4-FFF2-40B4-BE49-F238E27FC236}">
                <a16:creationId xmlns:a16="http://schemas.microsoft.com/office/drawing/2014/main" id="{1DE28FAA-ED62-4E8A-A26B-5FD90E0BF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/>
          <a:stretch/>
        </p:blipFill>
        <p:spPr bwMode="auto">
          <a:xfrm>
            <a:off x="4572001" y="257175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m para blockchain">
            <a:extLst>
              <a:ext uri="{FF2B5EF4-FFF2-40B4-BE49-F238E27FC236}">
                <a16:creationId xmlns:a16="http://schemas.microsoft.com/office/drawing/2014/main" id="{DB97E9B9-9415-4982-B16C-F875CEB96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6" r="17538"/>
          <a:stretch/>
        </p:blipFill>
        <p:spPr bwMode="auto">
          <a:xfrm>
            <a:off x="4572000" y="0"/>
            <a:ext cx="2286000" cy="257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310F4D-23D4-4DFE-9221-422A2819B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3203713" cy="734540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Blockchain</a:t>
            </a:r>
          </a:p>
        </p:txBody>
      </p:sp>
    </p:spTree>
    <p:extLst>
      <p:ext uri="{BB962C8B-B14F-4D97-AF65-F5344CB8AC3E}">
        <p14:creationId xmlns:p14="http://schemas.microsoft.com/office/powerpoint/2010/main" val="260855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gradFill>
            <a:gsLst>
              <a:gs pos="0">
                <a:schemeClr val="bg2">
                  <a:lumMod val="8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</p:spPr>
        <p:txBody>
          <a:bodyPr/>
          <a:lstStyle/>
          <a:p>
            <a:pPr algn="r">
              <a:lnSpc>
                <a:spcPct val="150000"/>
              </a:lnSpc>
            </a:pPr>
            <a:endParaRPr lang="en-US" dirty="0"/>
          </a:p>
          <a:p>
            <a:pPr algn="r">
              <a:lnSpc>
                <a:spcPct val="150000"/>
              </a:lnSpc>
            </a:pP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2286001" y="2565950"/>
            <a:ext cx="2286000" cy="2571750"/>
          </a:xfr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1"/>
          </a:gradFill>
        </p:spPr>
        <p:txBody>
          <a:bodyPr/>
          <a:lstStyle/>
          <a:p>
            <a:pPr algn="r">
              <a:lnSpc>
                <a:spcPct val="150000"/>
              </a:lnSpc>
            </a:pPr>
            <a:endParaRPr lang="pt-BR" dirty="0"/>
          </a:p>
          <a:p>
            <a:pPr algn="r">
              <a:lnSpc>
                <a:spcPct val="150000"/>
              </a:lnSpc>
            </a:pPr>
            <a:r>
              <a:rPr lang="pt-BR" dirty="0"/>
              <a:t>Encorajamento no compartilhamento de dados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64537" y="2568850"/>
            <a:ext cx="2300287" cy="2574650"/>
          </a:xfrm>
          <a:gradFill>
            <a:gsLst>
              <a:gs pos="0">
                <a:schemeClr val="bg2">
                  <a:lumMod val="65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1"/>
          </a:gradFill>
        </p:spPr>
        <p:txBody>
          <a:bodyPr/>
          <a:lstStyle/>
          <a:p>
            <a:pPr algn="r">
              <a:lnSpc>
                <a:spcPct val="150000"/>
              </a:lnSpc>
            </a:pPr>
            <a:endParaRPr lang="en-US" dirty="0"/>
          </a:p>
          <a:p>
            <a:pPr algn="r">
              <a:lnSpc>
                <a:spcPct val="150000"/>
              </a:lnSpc>
            </a:pPr>
            <a:r>
              <a:rPr lang="en-US" dirty="0" err="1"/>
              <a:t>Disponibilidade</a:t>
            </a:r>
            <a:r>
              <a:rPr lang="en-US" dirty="0"/>
              <a:t> de Dados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</p:spPr>
        <p:txBody>
          <a:bodyPr/>
          <a:lstStyle/>
          <a:p>
            <a:pPr algn="r">
              <a:lnSpc>
                <a:spcPct val="150000"/>
              </a:lnSpc>
            </a:pPr>
            <a:endParaRPr lang="en-US" dirty="0"/>
          </a:p>
          <a:p>
            <a:pPr algn="r">
              <a:lnSpc>
                <a:spcPct val="150000"/>
              </a:lnSpc>
            </a:pPr>
            <a:r>
              <a:rPr lang="en-US" dirty="0" err="1"/>
              <a:t>Compartilhamento</a:t>
            </a:r>
            <a:r>
              <a:rPr lang="en-US" dirty="0"/>
              <a:t> e </a:t>
            </a:r>
            <a:r>
              <a:rPr lang="en-US" dirty="0" err="1"/>
              <a:t>descentralização</a:t>
            </a:r>
            <a:r>
              <a:rPr lang="en-US" dirty="0"/>
              <a:t> de dados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1" y="-1"/>
            <a:ext cx="7315199" cy="2571751"/>
          </a:xfrm>
        </p:spPr>
        <p:txBody>
          <a:bodyPr/>
          <a:lstStyle/>
          <a:p>
            <a:r>
              <a:rPr lang="en-US" dirty="0" err="1"/>
              <a:t>Contribuições</a:t>
            </a:r>
            <a:r>
              <a:rPr lang="en-US" dirty="0"/>
              <a:t> do Blockchain para I.A.</a:t>
            </a:r>
          </a:p>
        </p:txBody>
      </p:sp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BAD26CD0-6D05-4223-B8BC-4F36872EE79F}"/>
              </a:ext>
            </a:extLst>
          </p:cNvPr>
          <p:cNvSpPr/>
          <p:nvPr/>
        </p:nvSpPr>
        <p:spPr>
          <a:xfrm flipV="1">
            <a:off x="1542371" y="2044660"/>
            <a:ext cx="1487259" cy="529282"/>
          </a:xfrm>
          <a:prstGeom prst="curvedUpArrow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03692101-3785-4A15-ACD0-93E2EEEC3AF0}"/>
              </a:ext>
            </a:extLst>
          </p:cNvPr>
          <p:cNvSpPr/>
          <p:nvPr/>
        </p:nvSpPr>
        <p:spPr>
          <a:xfrm flipV="1">
            <a:off x="3835831" y="2065246"/>
            <a:ext cx="1487259" cy="506504"/>
          </a:xfrm>
          <a:prstGeom prst="curvedUpArrow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69E30D52-1FC2-415A-A753-4D31FF5F82FD}"/>
              </a:ext>
            </a:extLst>
          </p:cNvPr>
          <p:cNvSpPr/>
          <p:nvPr/>
        </p:nvSpPr>
        <p:spPr>
          <a:xfrm flipV="1">
            <a:off x="6131630" y="2044659"/>
            <a:ext cx="1487259" cy="529282"/>
          </a:xfrm>
          <a:prstGeom prst="curvedUpArrow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FD901-BA48-4416-BACF-8C1DC9094DAB}"/>
              </a:ext>
            </a:extLst>
          </p:cNvPr>
          <p:cNvSpPr txBox="1"/>
          <p:nvPr/>
        </p:nvSpPr>
        <p:spPr>
          <a:xfrm>
            <a:off x="1828802" y="1710588"/>
            <a:ext cx="91440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</a:rPr>
              <a:t>Resulta em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9861EC9-0B68-4A0F-9C02-72251B02CD1C}"/>
              </a:ext>
            </a:extLst>
          </p:cNvPr>
          <p:cNvSpPr/>
          <p:nvPr/>
        </p:nvSpPr>
        <p:spPr>
          <a:xfrm>
            <a:off x="-443948" y="3876708"/>
            <a:ext cx="914400" cy="914400"/>
          </a:xfrm>
          <a:prstGeom prst="round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E3E53A-0DDB-438A-87CC-5CA106CB12BD}"/>
              </a:ext>
            </a:extLst>
          </p:cNvPr>
          <p:cNvSpPr txBox="1"/>
          <p:nvPr/>
        </p:nvSpPr>
        <p:spPr>
          <a:xfrm>
            <a:off x="4122260" y="1710587"/>
            <a:ext cx="91440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</a:rPr>
              <a:t>Resulta em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3507FB-3F9F-4FD9-980D-EC1A390497AE}"/>
              </a:ext>
            </a:extLst>
          </p:cNvPr>
          <p:cNvSpPr txBox="1"/>
          <p:nvPr/>
        </p:nvSpPr>
        <p:spPr>
          <a:xfrm>
            <a:off x="6400798" y="1710586"/>
            <a:ext cx="91440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</a:rPr>
              <a:t>Resulta em</a:t>
            </a:r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3078" name="Picture 6" descr="Resultado de imagem para plus icon white">
            <a:extLst>
              <a:ext uri="{FF2B5EF4-FFF2-40B4-BE49-F238E27FC236}">
                <a16:creationId xmlns:a16="http://schemas.microsoft.com/office/drawing/2014/main" id="{F2AFE09F-A694-4714-BDCA-81318BC22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49" y="2697256"/>
            <a:ext cx="524055" cy="52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Resultado de imagem para plus icon white">
            <a:extLst>
              <a:ext uri="{FF2B5EF4-FFF2-40B4-BE49-F238E27FC236}">
                <a16:creationId xmlns:a16="http://schemas.microsoft.com/office/drawing/2014/main" id="{B72D22ED-73DE-4CEC-8507-37AC3FCFE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49" y="2697256"/>
            <a:ext cx="524055" cy="52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Resultado de imagem para plus icon white">
            <a:extLst>
              <a:ext uri="{FF2B5EF4-FFF2-40B4-BE49-F238E27FC236}">
                <a16:creationId xmlns:a16="http://schemas.microsoft.com/office/drawing/2014/main" id="{ADBF9171-F2BF-47EA-A5FC-912D05D9B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510" y="2694947"/>
            <a:ext cx="524055" cy="52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Resultado de imagem para plus icon white">
            <a:extLst>
              <a:ext uri="{FF2B5EF4-FFF2-40B4-BE49-F238E27FC236}">
                <a16:creationId xmlns:a16="http://schemas.microsoft.com/office/drawing/2014/main" id="{B552B277-C613-4816-ACC3-7AA90C82A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507" y="2694947"/>
            <a:ext cx="524055" cy="52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6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6" grpId="0" build="p" animBg="1"/>
      <p:bldP spid="7" grpId="0" build="p" animBg="1"/>
      <p:bldP spid="3" grpId="0" animBg="1"/>
      <p:bldP spid="13" grpId="0" animBg="1"/>
      <p:bldP spid="14" grpId="0" animBg="1"/>
      <p:bldP spid="15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A1E0136-1CDB-4330-89B5-681B83EB5509}"/>
              </a:ext>
            </a:extLst>
          </p:cNvPr>
          <p:cNvSpPr txBox="1">
            <a:spLocks/>
          </p:cNvSpPr>
          <p:nvPr/>
        </p:nvSpPr>
        <p:spPr>
          <a:xfrm>
            <a:off x="228600" y="210312"/>
            <a:ext cx="4114800" cy="100380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charset="0"/>
              </a:rPr>
              <a:t>Inteligência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charset="0"/>
              </a:rPr>
              <a:t>Artficial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charset="0"/>
              </a:rPr>
              <a:t> (“yin”)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8145B7F-B0CF-490C-B7E8-1241CFD7D742}"/>
              </a:ext>
            </a:extLst>
          </p:cNvPr>
          <p:cNvSpPr txBox="1">
            <a:spLocks/>
          </p:cNvSpPr>
          <p:nvPr/>
        </p:nvSpPr>
        <p:spPr>
          <a:xfrm>
            <a:off x="228600" y="1109389"/>
            <a:ext cx="4114800" cy="35014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sz="1600" dirty="0" err="1">
                <a:solidFill>
                  <a:schemeClr val="bg1"/>
                </a:solidFill>
              </a:rPr>
              <a:t>Probabilístico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chemeClr val="bg1"/>
                </a:solidFill>
              </a:rPr>
              <a:t>	</a:t>
            </a:r>
            <a:r>
              <a:rPr lang="en-US" sz="1600" dirty="0" err="1">
                <a:solidFill>
                  <a:schemeClr val="bg1"/>
                </a:solidFill>
              </a:rPr>
              <a:t>Em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constante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mudança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chemeClr val="bg1"/>
                </a:solidFill>
              </a:rPr>
              <a:t>	</a:t>
            </a:r>
            <a:r>
              <a:rPr lang="en-US" sz="1600" dirty="0" err="1">
                <a:solidFill>
                  <a:schemeClr val="bg1"/>
                </a:solidFill>
              </a:rPr>
              <a:t>Estima</a:t>
            </a:r>
            <a:r>
              <a:rPr lang="en-US" sz="1600" dirty="0">
                <a:solidFill>
                  <a:schemeClr val="bg1"/>
                </a:solidFill>
              </a:rPr>
              <a:t> a </a:t>
            </a:r>
            <a:r>
              <a:rPr lang="en-US" sz="1600" dirty="0" err="1">
                <a:solidFill>
                  <a:schemeClr val="bg1"/>
                </a:solidFill>
              </a:rPr>
              <a:t>realidade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aprende</a:t>
            </a:r>
            <a:r>
              <a:rPr lang="en-US" sz="1600" dirty="0">
                <a:solidFill>
                  <a:schemeClr val="bg1"/>
                </a:solidFill>
              </a:rPr>
              <a:t> e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realiza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tarefas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  <a:p>
            <a:endParaRPr lang="en-US" dirty="0"/>
          </a:p>
        </p:txBody>
      </p:sp>
      <p:pic>
        <p:nvPicPr>
          <p:cNvPr id="1026" name="Picture 2" descr="Resultado de imagem para yin e yang">
            <a:extLst>
              <a:ext uri="{FF2B5EF4-FFF2-40B4-BE49-F238E27FC236}">
                <a16:creationId xmlns:a16="http://schemas.microsoft.com/office/drawing/2014/main" id="{778A97E0-E9B3-456D-A881-B568B894E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18900" y="240643"/>
            <a:ext cx="1306200" cy="130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AE35139-B985-4DDB-AC43-7DDCFC55E64F}"/>
              </a:ext>
            </a:extLst>
          </p:cNvPr>
          <p:cNvSpPr txBox="1">
            <a:spLocks/>
          </p:cNvSpPr>
          <p:nvPr/>
        </p:nvSpPr>
        <p:spPr>
          <a:xfrm>
            <a:off x="4800600" y="210312"/>
            <a:ext cx="4114800" cy="100380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charset="0"/>
              </a:rPr>
              <a:t>Blockchain (“yang”)</a:t>
            </a:r>
          </a:p>
        </p:txBody>
      </p:sp>
      <p:pic>
        <p:nvPicPr>
          <p:cNvPr id="1030" name="Picture 6" descr="Resultado de imagem para changing icon">
            <a:extLst>
              <a:ext uri="{FF2B5EF4-FFF2-40B4-BE49-F238E27FC236}">
                <a16:creationId xmlns:a16="http://schemas.microsoft.com/office/drawing/2014/main" id="{EBDD1AF2-1403-4D42-94B0-45FB53AC5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606630"/>
            <a:ext cx="317638" cy="30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guess icon">
            <a:extLst>
              <a:ext uri="{FF2B5EF4-FFF2-40B4-BE49-F238E27FC236}">
                <a16:creationId xmlns:a16="http://schemas.microsoft.com/office/drawing/2014/main" id="{8AD1C8C8-E202-4F7C-B7D8-0BC8355A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08815"/>
            <a:ext cx="317638" cy="31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target icon white">
            <a:extLst>
              <a:ext uri="{FF2B5EF4-FFF2-40B4-BE49-F238E27FC236}">
                <a16:creationId xmlns:a16="http://schemas.microsoft.com/office/drawing/2014/main" id="{198D6C54-981D-45F2-B7CC-F7D20CDDD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739" y="1919584"/>
            <a:ext cx="349567" cy="34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m para lock icon white">
            <a:extLst>
              <a:ext uri="{FF2B5EF4-FFF2-40B4-BE49-F238E27FC236}">
                <a16:creationId xmlns:a16="http://schemas.microsoft.com/office/drawing/2014/main" id="{7540714A-8C47-4D59-B52C-37B47EB30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757" y="2540094"/>
            <a:ext cx="379529" cy="37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m para network icon white">
            <a:extLst>
              <a:ext uri="{FF2B5EF4-FFF2-40B4-BE49-F238E27FC236}">
                <a16:creationId xmlns:a16="http://schemas.microsoft.com/office/drawing/2014/main" id="{4DEBB850-AC22-485C-A504-88443254D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29" y="3166004"/>
            <a:ext cx="424991" cy="40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C7F2B72-EAAC-446F-9133-FF42F9D407E9}"/>
              </a:ext>
            </a:extLst>
          </p:cNvPr>
          <p:cNvSpPr txBox="1">
            <a:spLocks/>
          </p:cNvSpPr>
          <p:nvPr/>
        </p:nvSpPr>
        <p:spPr>
          <a:xfrm>
            <a:off x="4794427" y="1103215"/>
            <a:ext cx="4114800" cy="35014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>
              <a:lnSpc>
                <a:spcPct val="200000"/>
              </a:lnSpc>
            </a:pPr>
            <a:r>
              <a:rPr lang="en-US" dirty="0"/>
              <a:t>				      </a:t>
            </a:r>
            <a:r>
              <a:rPr lang="en-US" sz="1600" dirty="0" err="1"/>
              <a:t>Determinístico</a:t>
            </a:r>
            <a:endParaRPr lang="en-US" sz="1600" dirty="0"/>
          </a:p>
          <a:p>
            <a:pPr algn="just">
              <a:lnSpc>
                <a:spcPct val="200000"/>
              </a:lnSpc>
            </a:pPr>
            <a:r>
              <a:rPr lang="en-US" sz="1600" dirty="0"/>
              <a:t>					Permanente</a:t>
            </a:r>
          </a:p>
          <a:p>
            <a:pPr algn="just">
              <a:lnSpc>
                <a:spcPct val="200000"/>
              </a:lnSpc>
            </a:pPr>
            <a:r>
              <a:rPr lang="en-US" sz="1600" dirty="0"/>
              <a:t>			</a:t>
            </a:r>
            <a:r>
              <a:rPr lang="en-US" sz="1600" dirty="0" err="1"/>
              <a:t>Armazena</a:t>
            </a:r>
            <a:r>
              <a:rPr lang="en-US" sz="1600" dirty="0"/>
              <a:t> a </a:t>
            </a:r>
            <a:r>
              <a:rPr lang="en-US" sz="1600" dirty="0" err="1"/>
              <a:t>realidade</a:t>
            </a:r>
            <a:endParaRPr lang="en-US" sz="1600" dirty="0"/>
          </a:p>
          <a:p>
            <a:pPr algn="just"/>
            <a:r>
              <a:rPr lang="en-US" sz="1600" dirty="0"/>
              <a:t>				(</a:t>
            </a:r>
            <a:r>
              <a:rPr lang="en-US" sz="1600" dirty="0" err="1"/>
              <a:t>valida</a:t>
            </a:r>
            <a:r>
              <a:rPr lang="en-US" sz="1600" dirty="0"/>
              <a:t> e </a:t>
            </a:r>
            <a:r>
              <a:rPr lang="en-US" sz="1600" dirty="0" err="1"/>
              <a:t>registra</a:t>
            </a:r>
            <a:r>
              <a:rPr lang="en-US" sz="1600" dirty="0"/>
              <a:t> dados)</a:t>
            </a:r>
          </a:p>
          <a:p>
            <a:pPr algn="just"/>
            <a:endParaRPr lang="en-US" dirty="0"/>
          </a:p>
        </p:txBody>
      </p:sp>
      <p:pic>
        <p:nvPicPr>
          <p:cNvPr id="1044" name="Picture 20" descr="Resultado de imagem para dice icon">
            <a:extLst>
              <a:ext uri="{FF2B5EF4-FFF2-40B4-BE49-F238E27FC236}">
                <a16:creationId xmlns:a16="http://schemas.microsoft.com/office/drawing/2014/main" id="{4A49FB08-BBB8-4520-92CA-73A6DC38D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44" y="1891173"/>
            <a:ext cx="383384" cy="38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25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8" grpId="0"/>
    </p:bldLst>
  </p:timing>
</p:sld>
</file>

<file path=ppt/theme/theme1.xml><?xml version="1.0" encoding="utf-8"?>
<a:theme xmlns:a="http://schemas.openxmlformats.org/drawingml/2006/main" name="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2.xml><?xml version="1.0" encoding="utf-8"?>
<a:theme xmlns:a="http://schemas.openxmlformats.org/drawingml/2006/main" name="dk_blu_background_2017">
  <a:themeElements>
    <a:clrScheme name="Custom 48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9D0A33B2-E3C2-4B44-9705-B61D36DE01EA}"/>
    </a:ext>
  </a:extLst>
</a:theme>
</file>

<file path=ppt/theme/theme3.xml><?xml version="1.0" encoding="utf-8"?>
<a:theme xmlns:a="http://schemas.openxmlformats.org/drawingml/2006/main" name="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DEE17116-BC68-9249-A1BD-365EEF115E80}"/>
    </a:ext>
  </a:extLst>
</a:theme>
</file>

<file path=ppt/theme/theme4.xml><?xml version="1.0" encoding="utf-8"?>
<a:theme xmlns:a="http://schemas.openxmlformats.org/drawingml/2006/main" name="wht_background_2017">
  <a:themeElements>
    <a:clrScheme name="Custom 47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C250592C-99A3-144D-A544-64494AAEA5F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blk_background_2017</Template>
  <TotalTime>909</TotalTime>
  <Words>828</Words>
  <Application>Microsoft Office PowerPoint</Application>
  <PresentationFormat>On-screen Show (16:9)</PresentationFormat>
  <Paragraphs>127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IBM Plex Mono</vt:lpstr>
      <vt:lpstr>IBM Plex Sans</vt:lpstr>
      <vt:lpstr>blk_background_2017</vt:lpstr>
      <vt:lpstr>dk_blu_background_2017</vt:lpstr>
      <vt:lpstr>gry_background_2017</vt:lpstr>
      <vt:lpstr>wht_background_2017</vt:lpstr>
      <vt:lpstr>Inteligência Artificial e Blockchain na Prática  — Paulo Coronado Developer Architect – CTO Office IBM Brazil</vt:lpstr>
      <vt:lpstr>Agenda</vt:lpstr>
      <vt:lpstr>Pré-requisitos</vt:lpstr>
      <vt:lpstr>PowerPoint Presentation</vt:lpstr>
      <vt:lpstr>Transferência de Aprendizagem</vt:lpstr>
      <vt:lpstr>PowerPoint Presentation</vt:lpstr>
      <vt:lpstr>PowerPoint Presentation</vt:lpstr>
      <vt:lpstr>Contribuições do Blockchain para I.A.</vt:lpstr>
      <vt:lpstr>PowerPoint Presentation</vt:lpstr>
      <vt:lpstr>PowerPoint Presentation</vt:lpstr>
      <vt:lpstr>Modelo da solução</vt:lpstr>
      <vt:lpstr>Rede Blockchain</vt:lpstr>
      <vt:lpstr>It’s code time!</vt:lpstr>
      <vt:lpstr>Links Relevantes</vt:lpstr>
      <vt:lpstr>Resumo do Laboratório</vt:lpstr>
      <vt:lpstr>Obrigado!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Talk’n’Labs  Cloud, Data &amp; A.I.  — First Lastname Job Title</dc:title>
  <dc:subject/>
  <dc:creator>Debora Teles</dc:creator>
  <cp:keywords/>
  <dc:description/>
  <cp:lastModifiedBy>Paulo Leonardo Coronado Pinho</cp:lastModifiedBy>
  <cp:revision>43</cp:revision>
  <dcterms:created xsi:type="dcterms:W3CDTF">2019-09-16T18:32:01Z</dcterms:created>
  <dcterms:modified xsi:type="dcterms:W3CDTF">2019-10-11T01:55:24Z</dcterms:modified>
  <cp:category/>
</cp:coreProperties>
</file>